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68" r:id="rId6"/>
    <p:sldId id="270" r:id="rId7"/>
    <p:sldId id="260" r:id="rId8"/>
    <p:sldId id="263" r:id="rId9"/>
    <p:sldId id="261" r:id="rId10"/>
    <p:sldId id="265" r:id="rId11"/>
    <p:sldId id="264" r:id="rId12"/>
    <p:sldId id="267"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1104"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720628A-D0D8-4EDF-BC28-319362939B1B}" type="datetimeFigureOut">
              <a:rPr lang="en-US" smtClean="0"/>
              <a:t>12/24/2018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4658B-B377-4447-857E-B10ABF70FA28}" type="slidenum">
              <a:rPr lang="en-US" smtClean="0"/>
              <a:t>‹#›</a:t>
            </a:fld>
            <a:endParaRPr lang="en-US"/>
          </a:p>
        </p:txBody>
      </p:sp>
    </p:spTree>
    <p:extLst>
      <p:ext uri="{BB962C8B-B14F-4D97-AF65-F5344CB8AC3E}">
        <p14:creationId xmlns:p14="http://schemas.microsoft.com/office/powerpoint/2010/main" val="3360869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20628A-D0D8-4EDF-BC28-319362939B1B}" type="datetimeFigureOut">
              <a:rPr lang="en-US" smtClean="0"/>
              <a:t>12/24/2018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4658B-B377-4447-857E-B10ABF70FA28}" type="slidenum">
              <a:rPr lang="en-US" smtClean="0"/>
              <a:t>‹#›</a:t>
            </a:fld>
            <a:endParaRPr lang="en-US"/>
          </a:p>
        </p:txBody>
      </p:sp>
    </p:spTree>
    <p:extLst>
      <p:ext uri="{BB962C8B-B14F-4D97-AF65-F5344CB8AC3E}">
        <p14:creationId xmlns:p14="http://schemas.microsoft.com/office/powerpoint/2010/main" val="1864710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20628A-D0D8-4EDF-BC28-319362939B1B}" type="datetimeFigureOut">
              <a:rPr lang="en-US" smtClean="0"/>
              <a:t>12/24/2018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4658B-B377-4447-857E-B10ABF70FA28}" type="slidenum">
              <a:rPr lang="en-US" smtClean="0"/>
              <a:t>‹#›</a:t>
            </a:fld>
            <a:endParaRPr lang="en-US"/>
          </a:p>
        </p:txBody>
      </p:sp>
    </p:spTree>
    <p:extLst>
      <p:ext uri="{BB962C8B-B14F-4D97-AF65-F5344CB8AC3E}">
        <p14:creationId xmlns:p14="http://schemas.microsoft.com/office/powerpoint/2010/main" val="2147168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20628A-D0D8-4EDF-BC28-319362939B1B}" type="datetimeFigureOut">
              <a:rPr lang="en-US" smtClean="0"/>
              <a:t>12/24/2018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4658B-B377-4447-857E-B10ABF70FA28}" type="slidenum">
              <a:rPr lang="en-US" smtClean="0"/>
              <a:t>‹#›</a:t>
            </a:fld>
            <a:endParaRPr lang="en-US"/>
          </a:p>
        </p:txBody>
      </p:sp>
    </p:spTree>
    <p:extLst>
      <p:ext uri="{BB962C8B-B14F-4D97-AF65-F5344CB8AC3E}">
        <p14:creationId xmlns:p14="http://schemas.microsoft.com/office/powerpoint/2010/main" val="1203574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20628A-D0D8-4EDF-BC28-319362939B1B}" type="datetimeFigureOut">
              <a:rPr lang="en-US" smtClean="0"/>
              <a:t>12/24/2018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4658B-B377-4447-857E-B10ABF70FA28}" type="slidenum">
              <a:rPr lang="en-US" smtClean="0"/>
              <a:t>‹#›</a:t>
            </a:fld>
            <a:endParaRPr lang="en-US"/>
          </a:p>
        </p:txBody>
      </p:sp>
    </p:spTree>
    <p:extLst>
      <p:ext uri="{BB962C8B-B14F-4D97-AF65-F5344CB8AC3E}">
        <p14:creationId xmlns:p14="http://schemas.microsoft.com/office/powerpoint/2010/main" val="864994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20628A-D0D8-4EDF-BC28-319362939B1B}" type="datetimeFigureOut">
              <a:rPr lang="en-US" smtClean="0"/>
              <a:t>12/24/2018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4658B-B377-4447-857E-B10ABF70FA28}" type="slidenum">
              <a:rPr lang="en-US" smtClean="0"/>
              <a:t>‹#›</a:t>
            </a:fld>
            <a:endParaRPr lang="en-US"/>
          </a:p>
        </p:txBody>
      </p:sp>
    </p:spTree>
    <p:extLst>
      <p:ext uri="{BB962C8B-B14F-4D97-AF65-F5344CB8AC3E}">
        <p14:creationId xmlns:p14="http://schemas.microsoft.com/office/powerpoint/2010/main" val="538860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20628A-D0D8-4EDF-BC28-319362939B1B}" type="datetimeFigureOut">
              <a:rPr lang="en-US" smtClean="0"/>
              <a:t>12/24/2018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04658B-B377-4447-857E-B10ABF70FA28}" type="slidenum">
              <a:rPr lang="en-US" smtClean="0"/>
              <a:t>‹#›</a:t>
            </a:fld>
            <a:endParaRPr lang="en-US"/>
          </a:p>
        </p:txBody>
      </p:sp>
    </p:spTree>
    <p:extLst>
      <p:ext uri="{BB962C8B-B14F-4D97-AF65-F5344CB8AC3E}">
        <p14:creationId xmlns:p14="http://schemas.microsoft.com/office/powerpoint/2010/main" val="44284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20628A-D0D8-4EDF-BC28-319362939B1B}" type="datetimeFigureOut">
              <a:rPr lang="en-US" smtClean="0"/>
              <a:t>12/24/2018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04658B-B377-4447-857E-B10ABF70FA28}" type="slidenum">
              <a:rPr lang="en-US" smtClean="0"/>
              <a:t>‹#›</a:t>
            </a:fld>
            <a:endParaRPr lang="en-US"/>
          </a:p>
        </p:txBody>
      </p:sp>
    </p:spTree>
    <p:extLst>
      <p:ext uri="{BB962C8B-B14F-4D97-AF65-F5344CB8AC3E}">
        <p14:creationId xmlns:p14="http://schemas.microsoft.com/office/powerpoint/2010/main" val="4236196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20628A-D0D8-4EDF-BC28-319362939B1B}" type="datetimeFigureOut">
              <a:rPr lang="en-US" smtClean="0"/>
              <a:t>12/24/2018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04658B-B377-4447-857E-B10ABF70FA28}" type="slidenum">
              <a:rPr lang="en-US" smtClean="0"/>
              <a:t>‹#›</a:t>
            </a:fld>
            <a:endParaRPr lang="en-US"/>
          </a:p>
        </p:txBody>
      </p:sp>
    </p:spTree>
    <p:extLst>
      <p:ext uri="{BB962C8B-B14F-4D97-AF65-F5344CB8AC3E}">
        <p14:creationId xmlns:p14="http://schemas.microsoft.com/office/powerpoint/2010/main" val="3307008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20628A-D0D8-4EDF-BC28-319362939B1B}" type="datetimeFigureOut">
              <a:rPr lang="en-US" smtClean="0"/>
              <a:t>12/24/2018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4658B-B377-4447-857E-B10ABF70FA28}" type="slidenum">
              <a:rPr lang="en-US" smtClean="0"/>
              <a:t>‹#›</a:t>
            </a:fld>
            <a:endParaRPr lang="en-US"/>
          </a:p>
        </p:txBody>
      </p:sp>
    </p:spTree>
    <p:extLst>
      <p:ext uri="{BB962C8B-B14F-4D97-AF65-F5344CB8AC3E}">
        <p14:creationId xmlns:p14="http://schemas.microsoft.com/office/powerpoint/2010/main" val="1124123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20628A-D0D8-4EDF-BC28-319362939B1B}" type="datetimeFigureOut">
              <a:rPr lang="en-US" smtClean="0"/>
              <a:t>12/24/2018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4658B-B377-4447-857E-B10ABF70FA28}" type="slidenum">
              <a:rPr lang="en-US" smtClean="0"/>
              <a:t>‹#›</a:t>
            </a:fld>
            <a:endParaRPr lang="en-US"/>
          </a:p>
        </p:txBody>
      </p:sp>
    </p:spTree>
    <p:extLst>
      <p:ext uri="{BB962C8B-B14F-4D97-AF65-F5344CB8AC3E}">
        <p14:creationId xmlns:p14="http://schemas.microsoft.com/office/powerpoint/2010/main" val="2829487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20628A-D0D8-4EDF-BC28-319362939B1B}" type="datetimeFigureOut">
              <a:rPr lang="en-US" smtClean="0"/>
              <a:t>12/24/2018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4658B-B377-4447-857E-B10ABF70FA28}" type="slidenum">
              <a:rPr lang="en-US" smtClean="0"/>
              <a:t>‹#›</a:t>
            </a:fld>
            <a:endParaRPr lang="en-US"/>
          </a:p>
        </p:txBody>
      </p:sp>
    </p:spTree>
    <p:extLst>
      <p:ext uri="{BB962C8B-B14F-4D97-AF65-F5344CB8AC3E}">
        <p14:creationId xmlns:p14="http://schemas.microsoft.com/office/powerpoint/2010/main" val="3983923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e-IL" dirty="0"/>
              <a:t>יום השפה העברית </a:t>
            </a:r>
            <a:endParaRPr lang="en-US" dirty="0"/>
          </a:p>
        </p:txBody>
      </p:sp>
      <p:sp>
        <p:nvSpPr>
          <p:cNvPr id="3" name="Subtitle 2"/>
          <p:cNvSpPr>
            <a:spLocks noGrp="1"/>
          </p:cNvSpPr>
          <p:nvPr>
            <p:ph type="subTitle" idx="1"/>
          </p:nvPr>
        </p:nvSpPr>
        <p:spPr/>
        <p:txBody>
          <a:bodyPr/>
          <a:lstStyle/>
          <a:p>
            <a:r>
              <a:rPr lang="he-IL" dirty="0">
                <a:solidFill>
                  <a:schemeClr val="tx1"/>
                </a:solidFill>
              </a:rPr>
              <a:t>חטיבת ביניים </a:t>
            </a:r>
            <a:r>
              <a:rPr lang="he-IL" dirty="0" err="1">
                <a:solidFill>
                  <a:schemeClr val="tx1"/>
                </a:solidFill>
              </a:rPr>
              <a:t>אג'יאל</a:t>
            </a:r>
            <a:endParaRPr lang="en-US" dirty="0">
              <a:solidFill>
                <a:schemeClr val="tx1"/>
              </a:solidFill>
            </a:endParaRPr>
          </a:p>
        </p:txBody>
      </p:sp>
    </p:spTree>
    <p:extLst>
      <p:ext uri="{BB962C8B-B14F-4D97-AF65-F5344CB8AC3E}">
        <p14:creationId xmlns:p14="http://schemas.microsoft.com/office/powerpoint/2010/main" val="2388404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99" y="858982"/>
            <a:ext cx="3850481" cy="5867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1828800"/>
            <a:ext cx="4095750" cy="4381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116854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algn="r"/>
            <a:r>
              <a:rPr lang="he-IL" sz="2400" b="1" dirty="0"/>
              <a:t>״פעילות בעלי המקצוע</a:t>
            </a:r>
            <a:r>
              <a:rPr lang="he-IL" sz="2400" dirty="0"/>
              <a:t>״</a:t>
            </a:r>
            <a:br>
              <a:rPr lang="he-IL" sz="2400" dirty="0"/>
            </a:br>
            <a:r>
              <a:rPr lang="he-IL" sz="2400" dirty="0"/>
              <a:t>1.חלוקת הכיתה לשתי קבוצות קבוצה א׳ ו קבוצה ב׳ .</a:t>
            </a:r>
            <a:br>
              <a:rPr lang="he-IL" sz="2400" dirty="0"/>
            </a:br>
            <a:r>
              <a:rPr lang="he-IL" sz="2400" dirty="0"/>
              <a:t>בהתחלה כל תלמיד מקבוצה א׳ קיבל כרטיס שנרשם בו שם בעל המקצוע עם תמונה לתיאור, וכל תלמיד מקבוצה ב׳ קיבל כרטיס שרשום בו כלי המתאים לבעל מקצוע מסוים.</a:t>
            </a:r>
            <a:br>
              <a:rPr lang="he-IL" sz="2400" dirty="0"/>
            </a:br>
            <a:r>
              <a:rPr lang="he-IL" sz="2400" dirty="0"/>
              <a:t>העבודה של כל תלמיד בקבוצה א׳ הייתה לחפש את הכלי המתאים לבעל המקצוע שנמצא בכרטיס שלו בקבוצה ב׳.</a:t>
            </a:r>
            <a:br>
              <a:rPr lang="he-IL" sz="2400" dirty="0"/>
            </a:br>
            <a:r>
              <a:rPr lang="he-IL" sz="2400" dirty="0"/>
              <a:t>ובסוף הפעילות יושבים כל התלמידים במעגל וכל אחד מהם בוחר במקצוע שהוא רוצה להתמקד בו בעתיד, ומדבר עליו.</a:t>
            </a:r>
            <a:br>
              <a:rPr lang="he-IL" sz="2400" dirty="0"/>
            </a:br>
            <a:r>
              <a:rPr lang="he-IL" sz="2400" dirty="0"/>
              <a:t>הפעילות הזו מעודדת את התלמידים לדבר על התחביב שלהם ,ונותנת להם לחשוב מחוץ לקופסה כמו למשל השאילה אחרי פעילות ההתאמה, ״למה בחרת במקצוע הזה ״?</a:t>
            </a:r>
            <a:br>
              <a:rPr lang="he-IL" sz="2400" dirty="0"/>
            </a:br>
            <a:r>
              <a:rPr lang="he-IL" sz="2400" dirty="0"/>
              <a:t>אלא פעילות זו גם נתנה לי להתקרב אל התלמידים ולהכיר את השמות שלהם היטב בנוסף לכך הרגשתי באחריות כשעמדתי בתפקיד המורה מול הכיתה.</a:t>
            </a:r>
            <a:endParaRPr lang="en-US" sz="2400" dirty="0"/>
          </a:p>
        </p:txBody>
      </p:sp>
    </p:spTree>
    <p:extLst>
      <p:ext uri="{BB962C8B-B14F-4D97-AF65-F5344CB8AC3E}">
        <p14:creationId xmlns:p14="http://schemas.microsoft.com/office/powerpoint/2010/main" val="3365899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3857625" cy="6858000"/>
          </a:xfrm>
          <a:prstGeom prst="rect">
            <a:avLst/>
          </a:prstGeom>
          <a:ln>
            <a:noFill/>
          </a:ln>
          <a:effectLst>
            <a:softEdge rad="112500"/>
          </a:effectLst>
        </p:spPr>
      </p:pic>
      <p:sp>
        <p:nvSpPr>
          <p:cNvPr id="3" name="Rectangle 2"/>
          <p:cNvSpPr/>
          <p:nvPr/>
        </p:nvSpPr>
        <p:spPr>
          <a:xfrm>
            <a:off x="5715000" y="609600"/>
            <a:ext cx="2971800" cy="11430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b="1" dirty="0" err="1" smtClean="0">
                <a:solidFill>
                  <a:schemeClr val="tx1">
                    <a:lumMod val="95000"/>
                    <a:lumOff val="5000"/>
                  </a:schemeClr>
                </a:solidFill>
              </a:rPr>
              <a:t>אימאן</a:t>
            </a:r>
            <a:r>
              <a:rPr lang="he-IL" sz="2400" b="1" dirty="0" smtClean="0">
                <a:solidFill>
                  <a:schemeClr val="tx1">
                    <a:lumMod val="95000"/>
                    <a:lumOff val="5000"/>
                  </a:schemeClr>
                </a:solidFill>
              </a:rPr>
              <a:t> אבו פנה</a:t>
            </a:r>
            <a:endParaRPr lang="en-US" sz="2400" b="1" dirty="0">
              <a:solidFill>
                <a:schemeClr val="tx1">
                  <a:lumMod val="95000"/>
                  <a:lumOff val="5000"/>
                </a:schemeClr>
              </a:solidFill>
            </a:endParaRPr>
          </a:p>
        </p:txBody>
      </p:sp>
    </p:spTree>
    <p:extLst>
      <p:ext uri="{BB962C8B-B14F-4D97-AF65-F5344CB8AC3E}">
        <p14:creationId xmlns:p14="http://schemas.microsoft.com/office/powerpoint/2010/main" val="4210985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6096000"/>
          </a:xfrm>
        </p:spPr>
        <p:txBody>
          <a:bodyPr>
            <a:noAutofit/>
          </a:bodyPr>
          <a:lstStyle/>
          <a:p>
            <a:pPr algn="r"/>
            <a:r>
              <a:rPr lang="he-IL" sz="2800" dirty="0"/>
              <a:t>פעילות: סיווג והתאמה </a:t>
            </a:r>
            <a:br>
              <a:rPr lang="he-IL" sz="2800" dirty="0"/>
            </a:br>
            <a:r>
              <a:rPr lang="he-IL" sz="2800" dirty="0"/>
              <a:t>המטרה: לחשוף את התלמידים בפני יופייה של השפה העברית ע"י שעשוע ומשחק דרך פעילויות שונות. כמו  "סיווג והתאמה".</a:t>
            </a:r>
            <a:br>
              <a:rPr lang="he-IL" sz="2800" dirty="0"/>
            </a:br>
            <a:r>
              <a:rPr lang="he-IL" sz="2800" dirty="0"/>
              <a:t>מהלך הפעילות:</a:t>
            </a:r>
            <a:br>
              <a:rPr lang="he-IL" sz="2800" dirty="0"/>
            </a:br>
            <a:r>
              <a:rPr lang="he-IL" sz="2800" dirty="0"/>
              <a:t>1. להציג על על הלוח טקסטים שונים.</a:t>
            </a:r>
            <a:br>
              <a:rPr lang="he-IL" sz="2800" dirty="0"/>
            </a:br>
            <a:r>
              <a:rPr lang="he-IL" sz="2800" dirty="0"/>
              <a:t>2. להניח קופסאות על השולחן, כל קופסה מסמלת סוג אחד מחלקי הדיבור.</a:t>
            </a:r>
            <a:br>
              <a:rPr lang="he-IL" sz="2800" dirty="0"/>
            </a:br>
            <a:r>
              <a:rPr lang="he-IL" sz="2800" dirty="0"/>
              <a:t>3. הכיתה מתחלקת לשתי קבוצות.</a:t>
            </a:r>
            <a:br>
              <a:rPr lang="he-IL" sz="2800" dirty="0"/>
            </a:br>
            <a:r>
              <a:rPr lang="he-IL" sz="2800" dirty="0"/>
              <a:t>4. כל קבוצה בוחרת בטקסט מהטקסטים המוצגים.</a:t>
            </a:r>
            <a:br>
              <a:rPr lang="he-IL" sz="2800" dirty="0"/>
            </a:br>
            <a:r>
              <a:rPr lang="he-IL" sz="2800" dirty="0"/>
              <a:t>5. להקצות דקה אחת לכל משתתף מכל קבוצה.</a:t>
            </a:r>
            <a:br>
              <a:rPr lang="he-IL" sz="2800" dirty="0"/>
            </a:br>
            <a:r>
              <a:rPr lang="he-IL" sz="2800" dirty="0"/>
              <a:t>6. על כל משתתף לסווג חלקי הטקסט למקום המתאים בקופסאות.</a:t>
            </a:r>
            <a:br>
              <a:rPr lang="he-IL" sz="2800" dirty="0"/>
            </a:br>
            <a:r>
              <a:rPr lang="he-IL" sz="2800" dirty="0"/>
              <a:t>7. מי שמסיים ראשון צובר נקודה, ומי שצובר יותר נקודות מנצח.</a:t>
            </a:r>
            <a:endParaRPr lang="en-US" sz="2800" dirty="0"/>
          </a:p>
        </p:txBody>
      </p:sp>
      <p:sp>
        <p:nvSpPr>
          <p:cNvPr id="3" name="Rectangle 2"/>
          <p:cNvSpPr/>
          <p:nvPr/>
        </p:nvSpPr>
        <p:spPr>
          <a:xfrm>
            <a:off x="457200" y="381000"/>
            <a:ext cx="3048000" cy="6096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b="1" dirty="0" err="1" smtClean="0">
                <a:solidFill>
                  <a:schemeClr val="tx1">
                    <a:lumMod val="95000"/>
                    <a:lumOff val="5000"/>
                  </a:schemeClr>
                </a:solidFill>
              </a:rPr>
              <a:t>ריהאם</a:t>
            </a:r>
            <a:r>
              <a:rPr lang="he-IL" sz="2400" b="1" dirty="0" smtClean="0">
                <a:solidFill>
                  <a:schemeClr val="tx1">
                    <a:lumMod val="95000"/>
                    <a:lumOff val="5000"/>
                  </a:schemeClr>
                </a:solidFill>
              </a:rPr>
              <a:t> מוסטפה </a:t>
            </a:r>
            <a:endParaRPr lang="en-US" sz="2400" b="1" dirty="0">
              <a:solidFill>
                <a:schemeClr val="tx1">
                  <a:lumMod val="95000"/>
                  <a:lumOff val="5000"/>
                </a:schemeClr>
              </a:solidFill>
            </a:endParaRPr>
          </a:p>
        </p:txBody>
      </p:sp>
    </p:spTree>
    <p:extLst>
      <p:ext uri="{BB962C8B-B14F-4D97-AF65-F5344CB8AC3E}">
        <p14:creationId xmlns:p14="http://schemas.microsoft.com/office/powerpoint/2010/main" val="2763047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r>
              <a:rPr lang="en-US" sz="3600" dirty="0"/>
              <a:t/>
            </a:r>
            <a:br>
              <a:rPr lang="en-US" sz="3600" dirty="0"/>
            </a:br>
            <a:r>
              <a:rPr lang="he-IL" sz="3600" dirty="0"/>
              <a:t>ביום א', ה 4 בנוב' 2018 התקיים בחט"ב </a:t>
            </a:r>
            <a:r>
              <a:rPr lang="he-IL" sz="3600" dirty="0" err="1"/>
              <a:t>אג'יאל</a:t>
            </a:r>
            <a:r>
              <a:rPr lang="he-IL" sz="3600" dirty="0"/>
              <a:t>" בג'ת "יום השפה העברית", ובו התקיימו כל מיני פעילויות בשפה העברית לכיתות ז'.</a:t>
            </a:r>
            <a:br>
              <a:rPr lang="he-IL" sz="3600" dirty="0"/>
            </a:br>
            <a:r>
              <a:rPr lang="he-IL" sz="3600" dirty="0"/>
              <a:t>בהדרכה והנחיה: ד"ר </a:t>
            </a:r>
            <a:r>
              <a:rPr lang="he-IL" sz="3600" dirty="0" err="1"/>
              <a:t>טרביה</a:t>
            </a:r>
            <a:r>
              <a:rPr lang="he-IL" sz="3600" dirty="0"/>
              <a:t> עבדאללה </a:t>
            </a:r>
            <a:endParaRPr lang="en-US" sz="3600" dirty="0"/>
          </a:p>
        </p:txBody>
      </p:sp>
    </p:spTree>
    <p:extLst>
      <p:ext uri="{BB962C8B-B14F-4D97-AF65-F5344CB8AC3E}">
        <p14:creationId xmlns:p14="http://schemas.microsoft.com/office/powerpoint/2010/main" val="3919116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35562"/>
          </a:xfrm>
        </p:spPr>
        <p:txBody>
          <a:bodyPr>
            <a:normAutofit/>
          </a:bodyPr>
          <a:lstStyle/>
          <a:p>
            <a:pPr algn="r"/>
            <a:r>
              <a:rPr lang="he-IL" sz="2700" dirty="0"/>
              <a:t>הפעילויות ראשונה </a:t>
            </a:r>
            <a:r>
              <a:rPr lang="he-IL" sz="2700" dirty="0" err="1"/>
              <a:t>היתה</a:t>
            </a:r>
            <a:r>
              <a:rPr lang="he-IL" sz="2700" dirty="0"/>
              <a:t>  בנושא "סלט השף" במסגרת "תזונה נכונה בגיל ההתבגרות". מטרתה של פעילות זו נועדה לשפר את הקריאה, הבנת הנקרא, והבנת הנשמע בשפה העברית. </a:t>
            </a:r>
            <a:br>
              <a:rPr lang="he-IL" sz="2700" dirty="0"/>
            </a:br>
            <a:r>
              <a:rPr lang="he-IL" sz="2700" dirty="0"/>
              <a:t>התהליך:</a:t>
            </a:r>
            <a:br>
              <a:rPr lang="he-IL" sz="2700" dirty="0"/>
            </a:br>
            <a:r>
              <a:rPr lang="he-IL" sz="2700" dirty="0"/>
              <a:t>1. קריאת הטקסט "ארוחה בריאה". </a:t>
            </a:r>
            <a:br>
              <a:rPr lang="he-IL" sz="2700" dirty="0"/>
            </a:br>
            <a:r>
              <a:rPr lang="he-IL" sz="2700" dirty="0"/>
              <a:t>2. פתרון שאלות בעל פה. </a:t>
            </a:r>
            <a:br>
              <a:rPr lang="he-IL" sz="2700" dirty="0"/>
            </a:br>
            <a:r>
              <a:rPr lang="he-IL" sz="2700" dirty="0"/>
              <a:t>3. חלוקה ל3 קבוצות.</a:t>
            </a:r>
            <a:br>
              <a:rPr lang="he-IL" sz="2700" dirty="0"/>
            </a:br>
            <a:r>
              <a:rPr lang="he-IL" sz="2700" dirty="0"/>
              <a:t>4. הכנת סלטים שונים על פי מתכון לכל קבוצה. </a:t>
            </a:r>
            <a:br>
              <a:rPr lang="he-IL" sz="2700" dirty="0"/>
            </a:br>
            <a:r>
              <a:rPr lang="he-IL" sz="2400" dirty="0"/>
              <a:t>התלמידים שתפו פעולה מלאה בפעילות זו.</a:t>
            </a:r>
            <a:endParaRPr lang="en-US" dirty="0"/>
          </a:p>
        </p:txBody>
      </p:sp>
    </p:spTree>
    <p:extLst>
      <p:ext uri="{BB962C8B-B14F-4D97-AF65-F5344CB8AC3E}">
        <p14:creationId xmlns:p14="http://schemas.microsoft.com/office/powerpoint/2010/main" val="2318092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143000"/>
            <a:ext cx="3657600" cy="274638"/>
          </a:xfrm>
        </p:spPr>
        <p:txBody>
          <a:bodyPr>
            <a:normAutofit fontScale="90000"/>
          </a:bodyPr>
          <a:lstStyle/>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00400"/>
            <a:ext cx="4876800" cy="3657600"/>
          </a:xfrm>
          <a:prstGeom prst="rect">
            <a:avLst/>
          </a:prstGeom>
          <a:ln>
            <a:noFill/>
          </a:ln>
          <a:effectLst>
            <a:softEdge rad="112500"/>
          </a:effec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9200" y="228600"/>
            <a:ext cx="3857625" cy="6248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מלבן 4"/>
          <p:cNvSpPr/>
          <p:nvPr/>
        </p:nvSpPr>
        <p:spPr>
          <a:xfrm>
            <a:off x="838200" y="838200"/>
            <a:ext cx="2590800" cy="1066800"/>
          </a:xfrm>
          <a:prstGeom prst="rect">
            <a:avLst/>
          </a:prstGeom>
          <a:solidFill>
            <a:schemeClr val="bg2">
              <a:lumMod val="90000"/>
            </a:schemeClr>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he-IL" sz="2400" dirty="0" err="1">
                <a:ln>
                  <a:solidFill>
                    <a:sysClr val="windowText" lastClr="000000"/>
                  </a:solidFill>
                </a:ln>
                <a:solidFill>
                  <a:schemeClr val="tx1">
                    <a:lumMod val="95000"/>
                    <a:lumOff val="5000"/>
                  </a:schemeClr>
                </a:solidFill>
              </a:rPr>
              <a:t>רגאא</a:t>
            </a:r>
            <a:r>
              <a:rPr lang="he-IL" sz="2400" dirty="0">
                <a:ln>
                  <a:solidFill>
                    <a:sysClr val="windowText" lastClr="000000"/>
                  </a:solidFill>
                </a:ln>
                <a:solidFill>
                  <a:schemeClr val="tx1">
                    <a:lumMod val="95000"/>
                    <a:lumOff val="5000"/>
                  </a:schemeClr>
                </a:solidFill>
              </a:rPr>
              <a:t> אבו מוך </a:t>
            </a:r>
            <a:endParaRPr lang="en-US" sz="2400" dirty="0">
              <a:ln>
                <a:solidFill>
                  <a:sysClr val="windowText" lastClr="000000"/>
                </a:solidFill>
              </a:ln>
              <a:solidFill>
                <a:schemeClr val="tx1">
                  <a:lumMod val="95000"/>
                  <a:lumOff val="5000"/>
                </a:schemeClr>
              </a:solidFill>
            </a:endParaRPr>
          </a:p>
        </p:txBody>
      </p:sp>
    </p:spTree>
    <p:extLst>
      <p:ext uri="{BB962C8B-B14F-4D97-AF65-F5344CB8AC3E}">
        <p14:creationId xmlns:p14="http://schemas.microsoft.com/office/powerpoint/2010/main" val="1581323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r"/>
            <a:r>
              <a:rPr lang="he-IL" sz="2800" b="1" dirty="0"/>
              <a:t>פירמידת המזון </a:t>
            </a:r>
            <a:br>
              <a:rPr lang="he-IL" sz="2800" b="1" dirty="0"/>
            </a:br>
            <a:r>
              <a:rPr lang="he-IL" sz="2800" b="1" dirty="0"/>
              <a:t>בפעילות זו הוצגה בצורה גרפית פירמידת המזון</a:t>
            </a:r>
            <a:r>
              <a:rPr lang="he-IL" sz="2800" dirty="0"/>
              <a:t> המבטאת את כמות המזון שמומלץ לאכול מכל קבוצות המזון.</a:t>
            </a:r>
            <a:br>
              <a:rPr lang="he-IL" sz="2800" dirty="0"/>
            </a:br>
            <a:r>
              <a:rPr lang="he-IL" sz="2800" dirty="0"/>
              <a:t> </a:t>
            </a:r>
            <a:br>
              <a:rPr lang="he-IL" sz="2800" dirty="0"/>
            </a:br>
            <a:r>
              <a:rPr lang="he-IL" sz="2800" dirty="0"/>
              <a:t>* הפירמידה מורכבת משש קבוצות מזון, התלמיד מנסה להכיר את הקבוצות ולבחור מוצר ולהתאים אותו לפי הקבוצה השייך לה. *בחירת סוגי מזון שונים ומגוונים בכל קבוצה תבטיח אספקה טובה של כל רכיבי התזונה הדרושים.</a:t>
            </a:r>
            <a:endParaRPr lang="en-US" sz="2800" dirty="0"/>
          </a:p>
        </p:txBody>
      </p:sp>
    </p:spTree>
    <p:extLst>
      <p:ext uri="{BB962C8B-B14F-4D97-AF65-F5344CB8AC3E}">
        <p14:creationId xmlns:p14="http://schemas.microsoft.com/office/powerpoint/2010/main" val="3758172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07" y="0"/>
            <a:ext cx="3505200" cy="35235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26494"/>
            <a:ext cx="2860399" cy="3429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3707775" y="1761776"/>
            <a:ext cx="3334448" cy="6858000"/>
          </a:xfrm>
          <a:prstGeom prst="rect">
            <a:avLst/>
          </a:prstGeom>
          <a:ln>
            <a:noFill/>
          </a:ln>
          <a:effectLst>
            <a:softEdge rad="112500"/>
          </a:effectLst>
        </p:spPr>
      </p:pic>
      <p:sp>
        <p:nvSpPr>
          <p:cNvPr id="5" name="Rounded Rectangle 4"/>
          <p:cNvSpPr/>
          <p:nvPr/>
        </p:nvSpPr>
        <p:spPr>
          <a:xfrm>
            <a:off x="4038600" y="762000"/>
            <a:ext cx="1676400" cy="762000"/>
          </a:xfrm>
          <a:prstGeom prst="round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he-IL" sz="2400" b="1" dirty="0" smtClean="0"/>
              <a:t>דימה מצרי</a:t>
            </a:r>
            <a:endParaRPr lang="en-US" sz="2400" b="1" dirty="0"/>
          </a:p>
        </p:txBody>
      </p:sp>
    </p:spTree>
    <p:extLst>
      <p:ext uri="{BB962C8B-B14F-4D97-AF65-F5344CB8AC3E}">
        <p14:creationId xmlns:p14="http://schemas.microsoft.com/office/powerpoint/2010/main" val="843014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068762"/>
          </a:xfrm>
        </p:spPr>
        <p:txBody>
          <a:bodyPr>
            <a:normAutofit/>
          </a:bodyPr>
          <a:lstStyle/>
          <a:p>
            <a:pPr algn="r"/>
            <a:r>
              <a:rPr lang="he-IL" sz="2000" b="1" dirty="0"/>
              <a:t>פעילות בנושא החלל</a:t>
            </a:r>
            <a:r>
              <a:rPr lang="he-IL" sz="1800" dirty="0"/>
              <a:t>:</a:t>
            </a:r>
            <a:br>
              <a:rPr lang="he-IL" sz="1800" dirty="0"/>
            </a:br>
            <a:r>
              <a:rPr lang="he-IL" sz="1800" dirty="0"/>
              <a:t>מטרה: פעילות נתקיימה על מנת לחשוף את התלמידים לנושא חדש שאינם מכירים, נושא מאוד מעניין </a:t>
            </a:r>
            <a:r>
              <a:rPr lang="he-IL" sz="2000" dirty="0"/>
              <a:t>ומרתק הקשור ליקום שלנו וכדי להקנות להם ידע, הבנה, והכרה.</a:t>
            </a:r>
            <a:r>
              <a:rPr lang="he-IL" sz="1800" dirty="0"/>
              <a:t/>
            </a:r>
            <a:br>
              <a:rPr lang="he-IL" sz="1800" dirty="0"/>
            </a:br>
            <a:r>
              <a:rPr lang="he-IL" sz="1800" dirty="0"/>
              <a:t>פעילות בנושא "כוכבי לכת": לפעילות זו בנינו דגם של כוכבי לכת. מתחת לכל כוכב רשום שמו, והמורה מעוררת סקרנות אצל התלמידים סביב הנושא ע"י סיעור מוחין.</a:t>
            </a:r>
            <a:br>
              <a:rPr lang="he-IL" sz="1800" dirty="0"/>
            </a:br>
            <a:r>
              <a:rPr lang="he-IL" sz="1800" dirty="0"/>
              <a:t>תהליך:</a:t>
            </a:r>
            <a:br>
              <a:rPr lang="he-IL" sz="1800" dirty="0"/>
            </a:br>
            <a:r>
              <a:rPr lang="he-IL" sz="1800" dirty="0"/>
              <a:t>1. מחלקים את הכיתה לשתי קבוצות וכל קבוצת תלמידים עליה להזכיר את שמות כוכבי הלכת שהיא מכירה ולתת מידע על כוכב הלכת שהוזכר, והמורה מרחיבה את המידע ומעלה בפניהם שאלות.</a:t>
            </a:r>
            <a:br>
              <a:rPr lang="he-IL" sz="1800" dirty="0"/>
            </a:br>
            <a:r>
              <a:rPr lang="he-IL" sz="1800" dirty="0"/>
              <a:t>2. תחרות בין שתי הקבוצות. כל קבוצה אמורה להרכיב חתיכות פאזל שרשום עליהן משפט מסוים הקשור לנושא החלל- כוכבי לכת. הקבוצה המסיימת ראשונה את הרכבת הפאזל מסבירה את המשפט שיצא לה וככה היא זוכה.</a:t>
            </a:r>
            <a:br>
              <a:rPr lang="he-IL" sz="1800" dirty="0"/>
            </a:br>
            <a:r>
              <a:rPr lang="he-IL" sz="1800" dirty="0"/>
              <a:t>3. סיום. בסוף הפעילות התלמידים ניגשים לכיוון הדגם כדי לזהות את הכוכב, שמו וצורתו מקרוב.</a:t>
            </a:r>
            <a:br>
              <a:rPr lang="he-IL" sz="1800" dirty="0"/>
            </a:br>
            <a:r>
              <a:rPr lang="he-IL" sz="1800" dirty="0"/>
              <a:t>לסיכום כל התלמידים מקבלים פרס קטן הדומה בצורתו לכוכב לכת מסוים. </a:t>
            </a:r>
            <a:br>
              <a:rPr lang="he-IL" sz="1800" dirty="0"/>
            </a:br>
            <a:endParaRPr lang="en-US" sz="20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82" y="5105400"/>
            <a:ext cx="4953000" cy="2916382"/>
          </a:xfrm>
          <a:prstGeom prst="rect">
            <a:avLst/>
          </a:prstGeom>
        </p:spPr>
      </p:pic>
      <p:sp>
        <p:nvSpPr>
          <p:cNvPr id="4" name="Rectangle 3"/>
          <p:cNvSpPr/>
          <p:nvPr/>
        </p:nvSpPr>
        <p:spPr>
          <a:xfrm>
            <a:off x="6172200" y="5069774"/>
            <a:ext cx="1981200" cy="762000"/>
          </a:xfrm>
          <a:prstGeom prst="rect">
            <a:avLst/>
          </a:prstGeom>
          <a:solidFill>
            <a:schemeClr val="bg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b="1" dirty="0" smtClean="0">
                <a:solidFill>
                  <a:schemeClr val="tx1">
                    <a:lumMod val="95000"/>
                    <a:lumOff val="5000"/>
                  </a:schemeClr>
                </a:solidFill>
              </a:rPr>
              <a:t>ועד אבו </a:t>
            </a:r>
            <a:r>
              <a:rPr lang="he-IL" sz="2400" b="1" dirty="0" err="1" smtClean="0">
                <a:solidFill>
                  <a:schemeClr val="tx1">
                    <a:lumMod val="95000"/>
                    <a:lumOff val="5000"/>
                  </a:schemeClr>
                </a:solidFill>
              </a:rPr>
              <a:t>רקייה</a:t>
            </a:r>
            <a:endParaRPr lang="en-US" sz="2400" b="1" dirty="0">
              <a:solidFill>
                <a:schemeClr val="tx1">
                  <a:lumMod val="95000"/>
                  <a:lumOff val="5000"/>
                </a:schemeClr>
              </a:solidFill>
            </a:endParaRPr>
          </a:p>
        </p:txBody>
      </p:sp>
    </p:spTree>
    <p:extLst>
      <p:ext uri="{BB962C8B-B14F-4D97-AF65-F5344CB8AC3E}">
        <p14:creationId xmlns:p14="http://schemas.microsoft.com/office/powerpoint/2010/main" val="4126855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1295400"/>
            <a:ext cx="6838950" cy="4724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778982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3124200"/>
          </a:xfrm>
        </p:spPr>
        <p:txBody>
          <a:bodyPr>
            <a:normAutofit fontScale="90000"/>
          </a:bodyPr>
          <a:lstStyle/>
          <a:p>
            <a:pPr algn="r"/>
            <a:r>
              <a:rPr lang="he-IL" dirty="0"/>
              <a:t> </a:t>
            </a:r>
            <a:r>
              <a:rPr lang="he-IL" sz="2700" dirty="0"/>
              <a:t>הפעילות: הכרת "מפת העולם": </a:t>
            </a:r>
            <a:br>
              <a:rPr lang="he-IL" sz="2700" dirty="0"/>
            </a:br>
            <a:r>
              <a:rPr lang="he-IL" sz="2700" dirty="0"/>
              <a:t>1.כל קבוצת תלמידים מנסה להכיר את מפת העולם ולהתאים בין עיר הבירה למדינה הנכונה. </a:t>
            </a:r>
            <a:br>
              <a:rPr lang="he-IL" sz="2700" dirty="0"/>
            </a:br>
            <a:r>
              <a:rPr lang="he-IL" sz="2700" dirty="0"/>
              <a:t>2. תחרות בין התלמידים, מי מכיר יותר ערי בירה ומדינות. </a:t>
            </a:r>
            <a:br>
              <a:rPr lang="he-IL" sz="2700" dirty="0"/>
            </a:br>
            <a:r>
              <a:rPr lang="he-IL" sz="2700" dirty="0"/>
              <a:t>3. לציין את המדינה על המפה ובאיזה יבשת נמצאת. </a:t>
            </a:r>
            <a:br>
              <a:rPr lang="he-IL" sz="2700" dirty="0"/>
            </a:br>
            <a:r>
              <a:rPr lang="he-IL" sz="2700" dirty="0"/>
              <a:t>4. הפעילות נעשתה כדי לעורר סקרנות בקרב התלמידים וכדי להכיר עוד מדינות חדשות</a:t>
            </a:r>
            <a:r>
              <a:rPr lang="he-IL" dirty="0"/>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3352800"/>
            <a:ext cx="4717472" cy="3505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Rectangle 3"/>
          <p:cNvSpPr/>
          <p:nvPr/>
        </p:nvSpPr>
        <p:spPr>
          <a:xfrm>
            <a:off x="6400800" y="4419600"/>
            <a:ext cx="2133600" cy="838200"/>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b="1" dirty="0" err="1" smtClean="0">
                <a:solidFill>
                  <a:schemeClr val="tx1">
                    <a:lumMod val="95000"/>
                    <a:lumOff val="5000"/>
                  </a:schemeClr>
                </a:solidFill>
              </a:rPr>
              <a:t>האדיה</a:t>
            </a:r>
            <a:r>
              <a:rPr lang="he-IL" sz="2400" b="1" dirty="0" smtClean="0">
                <a:solidFill>
                  <a:schemeClr val="tx1">
                    <a:lumMod val="95000"/>
                    <a:lumOff val="5000"/>
                  </a:schemeClr>
                </a:solidFill>
              </a:rPr>
              <a:t> </a:t>
            </a:r>
            <a:r>
              <a:rPr lang="he-IL" sz="2400" b="1" dirty="0" err="1" smtClean="0">
                <a:solidFill>
                  <a:schemeClr val="tx1">
                    <a:lumMod val="95000"/>
                    <a:lumOff val="5000"/>
                  </a:schemeClr>
                </a:solidFill>
              </a:rPr>
              <a:t>נגאר</a:t>
            </a:r>
            <a:r>
              <a:rPr lang="he-IL" sz="2400" b="1" dirty="0" smtClean="0">
                <a:solidFill>
                  <a:schemeClr val="tx1">
                    <a:lumMod val="95000"/>
                    <a:lumOff val="5000"/>
                  </a:schemeClr>
                </a:solidFill>
              </a:rPr>
              <a:t>  </a:t>
            </a:r>
            <a:endParaRPr lang="en-US" sz="2400" b="1" dirty="0">
              <a:solidFill>
                <a:schemeClr val="tx1">
                  <a:lumMod val="95000"/>
                  <a:lumOff val="5000"/>
                </a:schemeClr>
              </a:solidFill>
            </a:endParaRPr>
          </a:p>
        </p:txBody>
      </p:sp>
    </p:spTree>
    <p:extLst>
      <p:ext uri="{BB962C8B-B14F-4D97-AF65-F5344CB8AC3E}">
        <p14:creationId xmlns:p14="http://schemas.microsoft.com/office/powerpoint/2010/main" val="2615825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2983</TotalTime>
  <Words>68</Words>
  <Application>Microsoft Office PowerPoint</Application>
  <PresentationFormat>On-screen Show (4:3)</PresentationFormat>
  <Paragraphs>15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יום השפה העברית </vt:lpstr>
      <vt:lpstr> ביום א', ה 4 בנוב' 2018 התקיים בחט"ב אג'יאל" בג'ת "יום השפה העברית", ובו התקיימו כל מיני פעילויות בשפה העברית לכיתות ז'. בהדרכה והנחיה: ד"ר טרביה עבדאללה </vt:lpstr>
      <vt:lpstr>הפעילויות ראשונה היתה  בנושא "סלט השף" במסגרת "תזונה נכונה בגיל ההתבגרות". מטרתה של פעילות זו נועדה לשפר את הקריאה, הבנת הנקרא, והבנת הנשמע בשפה העברית.  התהליך: 1. קריאת הטקסט "ארוחה בריאה".  2. פתרון שאלות בעל פה.  3. חלוקה ל3 קבוצות. 4. הכנת סלטים שונים על פי מתכון לכל קבוצה.  התלמידים שתפו פעולה מלאה בפעילות זו.</vt:lpstr>
      <vt:lpstr>PowerPoint Presentation</vt:lpstr>
      <vt:lpstr>פירמידת המזון  בפעילות זו הוצגה בצורה גרפית פירמידת המזון המבטאת את כמות המזון שמומלץ לאכול מכל קבוצות המזון.   * הפירמידה מורכבת משש קבוצות מזון, התלמיד מנסה להכיר את הקבוצות ולבחור מוצר ולהתאים אותו לפי הקבוצה השייך לה. *בחירת סוגי מזון שונים ומגוונים בכל קבוצה תבטיח אספקה טובה של כל רכיבי התזונה הדרושים.</vt:lpstr>
      <vt:lpstr>PowerPoint Presentation</vt:lpstr>
      <vt:lpstr>פעילות בנושא החלל: מטרה: פעילות נתקיימה על מנת לחשוף את התלמידים לנושא חדש שאינם מכירים, נושא מאוד מעניין ומרתק הקשור ליקום שלנו וכדי להקנות להם ידע, הבנה, והכרה. פעילות בנושא "כוכבי לכת": לפעילות זו בנינו דגם של כוכבי לכת. מתחת לכל כוכב רשום שמו, והמורה מעוררת סקרנות אצל התלמידים סביב הנושא ע"י סיעור מוחין. תהליך: 1. מחלקים את הכיתה לשתי קבוצות וכל קבוצת תלמידים עליה להזכיר את שמות כוכבי הלכת שהיא מכירה ולתת מידע על כוכב הלכת שהוזכר, והמורה מרחיבה את המידע ומעלה בפניהם שאלות. 2. תחרות בין שתי הקבוצות. כל קבוצה אמורה להרכיב חתיכות פאזל שרשום עליהן משפט מסוים הקשור לנושא החלל- כוכבי לכת. הקבוצה המסיימת ראשונה את הרכבת הפאזל מסבירה את המשפט שיצא לה וככה היא זוכה. 3. סיום. בסוף הפעילות התלמידים ניגשים לכיוון הדגם כדי לזהות את הכוכב, שמו וצורתו מקרוב. לסיכום כל התלמידים מקבלים פרס קטן הדומה בצורתו לכוכב לכת מסוים.  </vt:lpstr>
      <vt:lpstr>PowerPoint Presentation</vt:lpstr>
      <vt:lpstr> הפעילות: הכרת "מפת העולם":  1.כל קבוצת תלמידים מנסה להכיר את מפת העולם ולהתאים בין עיר הבירה למדינה הנכונה.  2. תחרות בין התלמידים, מי מכיר יותר ערי בירה ומדינות.  3. לציין את המדינה על המפה ובאיזה יבשת נמצאת.  4. הפעילות נעשתה כדי לעורר סקרנות בקרב התלמידים וכדי להכיר עוד מדינות חדשות.</vt:lpstr>
      <vt:lpstr>PowerPoint Presentation</vt:lpstr>
      <vt:lpstr>״פעילות בעלי המקצוע״ 1.חלוקת הכיתה לשתי קבוצות קבוצה א׳ ו קבוצה ב׳ . בהתחלה כל תלמיד מקבוצה א׳ קיבל כרטיס שנרשם בו שם בעל המקצוע עם תמונה לתיאור, וכל תלמיד מקבוצה ב׳ קיבל כרטיס שרשום בו כלי המתאים לבעל מקצוע מסוים. העבודה של כל תלמיד בקבוצה א׳ הייתה לחפש את הכלי המתאים לבעל המקצוע שנמצא בכרטיס שלו בקבוצה ב׳. ובסוף הפעילות יושבים כל התלמידים במעגל וכל אחד מהם בוחר במקצוע שהוא רוצה להתמקד בו בעתיד, ומדבר עליו. הפעילות הזו מעודדת את התלמידים לדבר על התחביב שלהם ,ונותנת להם לחשוב מחוץ לקופסה כמו למשל השאילה אחרי פעילות ההתאמה, ״למה בחרת במקצוע הזה ״? אלא פעילות זו גם נתנה לי להתקרב אל התלמידים ולהכיר את השמות שלהם היטב בנוסף לכך הרגשתי באחריות כשעמדתי בתפקיד המורה מול הכיתה.</vt:lpstr>
      <vt:lpstr>PowerPoint Presentation</vt:lpstr>
      <vt:lpstr>פעילות: סיווג והתאמה  המטרה: לחשוף את התלמידים בפני יופייה של השפה העברית ע"י שעשוע ומשחק דרך פעילויות שונות. כמו  "סיווג והתאמה". מהלך הפעילות: 1. להציג על על הלוח טקסטים שונים. 2. להניח קופסאות על השולחן, כל קופסה מסמלת סוג אחד מחלקי הדיבור. 3. הכיתה מתחלקת לשתי קבוצות. 4. כל קבוצה בוחרת בטקסט מהטקסטים המוצגים. 5. להקצות דקה אחת לכל משתתף מכל קבוצה. 6. על כל משתתף לסווג חלקי הטקסט למקום המתאים בקופסאות. 7. מי שמסיים ראשון צובר נקודה, ומי שצובר יותר נקודות מנצח.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יום השפה העברית</dc:title>
  <dc:creator>Multipoint Library 2</dc:creator>
  <cp:lastModifiedBy>Academy Lab209 Autologin</cp:lastModifiedBy>
  <cp:revision>18</cp:revision>
  <dcterms:created xsi:type="dcterms:W3CDTF">2018-12-15T09:54:05Z</dcterms:created>
  <dcterms:modified xsi:type="dcterms:W3CDTF">2018-12-24T08:14:23Z</dcterms:modified>
</cp:coreProperties>
</file>